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handoutMasterIdLst>
    <p:handoutMasterId r:id="rId19"/>
  </p:handoutMasterIdLst>
  <p:sldIdLst>
    <p:sldId id="276" r:id="rId2"/>
    <p:sldId id="269" r:id="rId3"/>
    <p:sldId id="274" r:id="rId4"/>
    <p:sldId id="266" r:id="rId5"/>
    <p:sldId id="275" r:id="rId6"/>
    <p:sldId id="317" r:id="rId7"/>
    <p:sldId id="318" r:id="rId8"/>
    <p:sldId id="306" r:id="rId9"/>
    <p:sldId id="308" r:id="rId10"/>
    <p:sldId id="309" r:id="rId11"/>
    <p:sldId id="319" r:id="rId12"/>
    <p:sldId id="320" r:id="rId13"/>
    <p:sldId id="310" r:id="rId14"/>
    <p:sldId id="311" r:id="rId15"/>
    <p:sldId id="312" r:id="rId16"/>
    <p:sldId id="313" r:id="rId17"/>
  </p:sldIdLst>
  <p:sldSz cx="10080625" cy="7559675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B8F81B1-EF0C-6444-916D-1E3E33ACBA46}">
          <p14:sldIdLst>
            <p14:sldId id="276"/>
            <p14:sldId id="269"/>
            <p14:sldId id="274"/>
            <p14:sldId id="266"/>
            <p14:sldId id="275"/>
            <p14:sldId id="317"/>
            <p14:sldId id="318"/>
            <p14:sldId id="306"/>
            <p14:sldId id="308"/>
            <p14:sldId id="309"/>
            <p14:sldId id="319"/>
            <p14:sldId id="320"/>
            <p14:sldId id="310"/>
            <p14:sldId id="311"/>
            <p14:sldId id="312"/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Style foncé 2 - Accentuation 3/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18"/>
    <p:restoredTop sz="92675"/>
  </p:normalViewPr>
  <p:slideViewPr>
    <p:cSldViewPr snapToGrid="0" snapToObjects="1" showGuides="1">
      <p:cViewPr varScale="1">
        <p:scale>
          <a:sx n="97" d="100"/>
          <a:sy n="97" d="100"/>
        </p:scale>
        <p:origin x="1578" y="90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ader Placeholder 5">
            <a:extLst>
              <a:ext uri="{FF2B5EF4-FFF2-40B4-BE49-F238E27FC236}">
                <a16:creationId xmlns:a16="http://schemas.microsoft.com/office/drawing/2014/main" id="{A71C2D0F-E1FD-4848-9B34-890D2BEAB96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Ctr="0" compatLnSpc="0">
            <a:noAutofit/>
          </a:bodyPr>
          <a:lstStyle/>
          <a:p>
            <a:pPr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5360B-B6A1-4DBD-8E08-8DA277B5253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48548" y="0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Ctr="0" compatLnSpc="0">
            <a:noAutofit/>
          </a:bodyPr>
          <a:lstStyle/>
          <a:p>
            <a:pPr algn="r"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ECA771-632B-4D92-920D-613964AA0A6E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33487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="b" anchorCtr="0" compatLnSpc="0">
            <a:noAutofit/>
          </a:bodyPr>
          <a:lstStyle/>
          <a:p>
            <a:pPr hangingPunct="0">
              <a:defRPr sz="1400"/>
            </a:pPr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FD1B54-2CBE-4508-B1DC-37A693AAB05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wrap="none" lIns="82485" tIns="41243" rIns="82485" bIns="41243" anchor="b" anchorCtr="0" compatLnSpc="0">
            <a:noAutofit/>
          </a:bodyPr>
          <a:lstStyle/>
          <a:p>
            <a:pPr algn="r" hangingPunct="0">
              <a:defRPr sz="1400"/>
            </a:pPr>
            <a:fld id="{8238C600-4119-4BF8-B0F4-7D339C6B2F93}" type="slidenum">
              <a:pPr algn="r" hangingPunct="0">
                <a:defRPr sz="1400"/>
              </a:pPr>
              <a:t>‹N°›</a:t>
            </a:fld>
            <a:endParaRPr lang="fr-FR" sz="1300">
              <a:latin typeface="Arial" pitchFamily="18"/>
              <a:ea typeface="Arial Unicode MS" pitchFamily="2"/>
              <a:cs typeface="Arial Unicode MS" pitchFamily="2"/>
            </a:endParaRPr>
          </a:p>
        </p:txBody>
      </p:sp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FD16070-7AE9-4671-8D69-35D794E02A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7266E6-2C5E-4247-835C-583188800E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822" y="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/>
          <a:lstStyle>
            <a:lvl1pPr algn="r">
              <a:defRPr sz="1100"/>
            </a:lvl1pPr>
          </a:lstStyle>
          <a:p>
            <a:fld id="{7B21CA9A-871C-4679-BCEA-0C01CF13C622}" type="datetimeFigureOut">
              <a:rPr lang="en-US"/>
              <a:t>7/5/2021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D1B306-8D6A-4830-8631-F4D1EC7AFC6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48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64ACE-23E3-488F-A843-F2DADBEA534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822" y="943148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 anchor="b"/>
          <a:lstStyle>
            <a:lvl1pPr algn="r">
              <a:defRPr sz="1100"/>
            </a:lvl1pPr>
          </a:lstStyle>
          <a:p>
            <a:fld id="{C121D18B-FAB5-46E7-9B19-AF7178B5A2A4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114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822" y="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/>
          <a:lstStyle>
            <a:lvl1pPr algn="r">
              <a:defRPr sz="1100"/>
            </a:lvl1pPr>
          </a:lstStyle>
          <a:p>
            <a:fld id="{A3D29C45-2ED8-4BBF-968F-E690CB061B84}" type="datetimeFigureOut">
              <a:rPr lang="en-US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5637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05" tIns="41902" rIns="83805" bIns="419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41" y="4778400"/>
            <a:ext cx="5439982" cy="3910002"/>
          </a:xfrm>
          <a:prstGeom prst="rect">
            <a:avLst/>
          </a:prstGeom>
        </p:spPr>
        <p:txBody>
          <a:bodyPr vert="horz" lIns="83805" tIns="41902" rIns="83805" bIns="4190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Image Placeholder 7">
            <a:extLst>
              <a:ext uri="{FF2B5EF4-FFF2-40B4-BE49-F238E27FC236}">
                <a16:creationId xmlns:a16="http://schemas.microsoft.com/office/drawing/2014/main" id="{5F24B2FB-A816-4A1C-91B3-CF08FE04EDC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95649" y="754612"/>
            <a:ext cx="4807609" cy="372324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9" name="Notes Placeholder 8">
            <a:extLst>
              <a:ext uri="{FF2B5EF4-FFF2-40B4-BE49-F238E27FC236}">
                <a16:creationId xmlns:a16="http://schemas.microsoft.com/office/drawing/2014/main" id="{D74D726D-DF84-4DA6-A3CD-A7A4DBA7C571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9956" y="4716576"/>
            <a:ext cx="5439320" cy="4468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10" name="Header Placeholder 9">
            <a:extLst>
              <a:ext uri="{FF2B5EF4-FFF2-40B4-BE49-F238E27FC236}">
                <a16:creationId xmlns:a16="http://schemas.microsoft.com/office/drawing/2014/main" id="{26060CE0-C156-4968-8E17-225A13A112C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AE705327-A482-41E7-B543-AC131530530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48548" y="0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ABF6ED4-DBDE-4E62-98CC-CABDB7384AF3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33487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AB6511B-4894-4587-917E-25F20829A5D7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hangingPunct="0">
              <a:buNone/>
              <a:tabLst/>
              <a:defRPr lang="fr-FR" sz="13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76615C8-BF43-4B61-A597-2C9156C11DC0}" type="slidenum">
              <a:t>‹N°›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48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822" y="9431480"/>
            <a:ext cx="2947014" cy="498334"/>
          </a:xfrm>
          <a:prstGeom prst="rect">
            <a:avLst/>
          </a:prstGeom>
        </p:spPr>
        <p:txBody>
          <a:bodyPr vert="horz" lIns="83805" tIns="41902" rIns="83805" bIns="41902" rtlCol="0" anchor="b"/>
          <a:lstStyle>
            <a:lvl1pPr algn="r">
              <a:defRPr sz="1100"/>
            </a:lvl1pPr>
          </a:lstStyle>
          <a:p>
            <a:fld id="{B743AA97-3E8E-4772-A050-7AD339A3B457}" type="slidenum"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1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fr-FR" sz="2000" b="0" i="0" u="none" strike="noStrike" kern="1200">
        <a:ln>
          <a:noFill/>
        </a:ln>
        <a:latin typeface="Arial" pitchFamily="18"/>
        <a:ea typeface="Arial Unicode MS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80658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12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12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95972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13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13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61896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9C59D09-B47B-43B8-8510-80AFDD0A792E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7D75A3C-283F-4670-B11D-7DB2D1097249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647097E5-978D-4A9D-BDF4-BA8DB08EA9E0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14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ED2A7AB-1280-445B-AF99-FCCB018C2027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B64CEBD0-025F-4B0E-BE26-C8742CAA84C1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14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1396D-5286-4BFC-9921-3CAABE4746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69CA65-3130-496C-96C4-446339BE1C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307777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>
              <a:highlight>
                <a:scrgbClr r="0" g="0" b="0">
                  <a:alpha val="0"/>
                </a:scrgbClr>
              </a:highlight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26600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15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15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8147123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9C59D09-B47B-43B8-8510-80AFDD0A792E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7D75A3C-283F-4670-B11D-7DB2D1097249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647097E5-978D-4A9D-BDF4-BA8DB08EA9E0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16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ED2A7AB-1280-445B-AF99-FCCB018C2027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B64CEBD0-025F-4B0E-BE26-C8742CAA84C1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16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1396D-5286-4BFC-9921-3CAABE4746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69CA65-3130-496C-96C4-446339BE1C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307777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>
              <a:highlight>
                <a:scrgbClr r="0" g="0" b="0">
                  <a:alpha val="0"/>
                </a:scrgbClr>
              </a:highlight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435426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B9C59D09-B47B-43B8-8510-80AFDD0A792E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27D75A3C-283F-4670-B11D-7DB2D1097249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647097E5-978D-4A9D-BDF4-BA8DB08EA9E0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3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ED2A7AB-1280-445B-AF99-FCCB018C2027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B64CEBD0-025F-4B0E-BE26-C8742CAA84C1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3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321396D-5286-4BFC-9921-3CAABE4746C7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769CA65-3130-496C-96C4-446339BE1C6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307777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dirty="0">
              <a:highlight>
                <a:scrgbClr r="0" g="0" b="0">
                  <a:alpha val="0"/>
                </a:scrgbClr>
              </a:highlight>
              <a:latin typeface="Liberation Sans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89210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4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4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200934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5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5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711997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6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6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3896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7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7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333506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9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9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007716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10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10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587017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90BC51B-0C43-4B41-A783-0621BCCEB31D}"/>
              </a:ext>
            </a:extLst>
          </p:cNvPr>
          <p:cNvSpPr txBox="1">
            <a:spLocks noGrp="1"/>
          </p:cNvSpPr>
          <p:nvPr/>
        </p:nvSpPr>
        <p:spPr>
          <a:xfrm>
            <a:off x="3850822" y="0"/>
            <a:ext cx="2947014" cy="498334"/>
          </a:xfrm>
          <a:prstGeom prst="rect">
            <a:avLst/>
          </a:prstGeom>
          <a:noFill/>
        </p:spPr>
        <p:txBody>
          <a:bodyPr vert="horz" lIns="83805" tIns="41902" rIns="83805" bIns="41902" rtlCol="0"/>
          <a:lstStyle/>
          <a:p>
            <a:pPr algn="r" defTabSz="838048">
              <a:defRPr/>
            </a:pPr>
            <a:fld id="{A3D29C45-2ED8-4BBF-968F-E690CB061B84}" type="datetimeFigureOut">
              <a:rPr lang="en-US" sz="1100"/>
              <a:pPr algn="r" defTabSz="838048">
                <a:defRPr/>
              </a:pPr>
              <a:t>7/5/2021</a:t>
            </a:fld>
            <a:endParaRPr lang="en-US" sz="1100"/>
          </a:p>
        </p:txBody>
      </p:sp>
      <p:sp>
        <p:nvSpPr>
          <p:cNvPr id="9" name="Slide Number Placeholder 12">
            <a:extLst>
              <a:ext uri="{FF2B5EF4-FFF2-40B4-BE49-F238E27FC236}">
                <a16:creationId xmlns:a16="http://schemas.microsoft.com/office/drawing/2014/main" id="{3BC5991A-1D30-4069-9E99-AAA8870F986F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lIns="0" tIns="0" rIns="0" bIns="0" anchor="b" anchorCtr="0">
            <a:noAutofit/>
          </a:bodyPr>
          <a:lstStyle/>
          <a:p>
            <a:pPr algn="r" defTabSz="838048" hangingPunct="0">
              <a:defRPr/>
            </a:pPr>
            <a:fld id="{9EE236EE-920C-4B14-98C7-388B432D0E65}" type="slidenum">
              <a:rPr lang="fr-FR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11</a:t>
            </a:fld>
            <a:endParaRPr lang="fr-FR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1582BA80-2B73-4E91-85BB-8A764B8AE94D}"/>
              </a:ext>
            </a:extLst>
          </p:cNvPr>
          <p:cNvSpPr txBox="1">
            <a:spLocks noGrp="1"/>
          </p:cNvSpPr>
          <p:nvPr/>
        </p:nvSpPr>
        <p:spPr>
          <a:xfrm>
            <a:off x="3848548" y="9433487"/>
            <a:ext cx="2950683" cy="496165"/>
          </a:xfrm>
          <a:prstGeom prst="rect">
            <a:avLst/>
          </a:prstGeom>
          <a:noFill/>
          <a:ln/>
        </p:spPr>
        <p:txBody>
          <a:bodyPr vert="horz" lIns="83805" tIns="41902" rIns="83805" bIns="41902" rtlCol="0" anchor="b" anchorCtr="0">
            <a:noAutofit/>
          </a:bodyPr>
          <a:lstStyle/>
          <a:p>
            <a:pPr algn="r" defTabSz="838048" hangingPunct="0">
              <a:defRPr/>
            </a:pPr>
            <a:fld id="{99946D24-28F6-46B7-8E27-88D3212657E7}" type="slidenum">
              <a:rPr lang="en-US" sz="1300">
                <a:latin typeface="Times New Roman" pitchFamily="18"/>
                <a:ea typeface="Arial Unicode MS" pitchFamily="2"/>
                <a:cs typeface="Tahoma" pitchFamily="2"/>
              </a:rPr>
              <a:pPr algn="r" defTabSz="838048" hangingPunct="0">
                <a:defRPr/>
              </a:pPr>
              <a:t>11</a:t>
            </a:fld>
            <a:endParaRPr lang="en-US" sz="13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08EA7A2-ACF1-4E27-B62E-358CEB019135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917575" y="755650"/>
            <a:ext cx="4962525" cy="372268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76435D5-7AF5-40A1-96A5-17B769B5A0C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79956" y="4716576"/>
            <a:ext cx="5439320" cy="230832"/>
          </a:xfrm>
          <a:noFill/>
          <a:ln>
            <a:noFill/>
          </a:ln>
        </p:spPr>
        <p:txBody>
          <a:bodyPr lIns="0" tIns="0" rIns="0" bIns="0">
            <a:spAutoFit/>
          </a:bodyPr>
          <a:lstStyle/>
          <a:p>
            <a:endParaRPr lang="fr-FR" sz="1500" b="1">
              <a:solidFill>
                <a:srgbClr val="FFFFE6"/>
              </a:solidFill>
              <a:latin typeface="PT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8491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5841A-755A-466E-9AB5-0191A0FCB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20860-9CAE-49C2-92F0-8E37FB2DAB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199F5-3917-408A-8EB8-140E70B0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AD474-126B-4670-84F1-9ECD16269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95B6BE-921E-4F42-99BB-B4BC38D81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3021B5BD-8F96-45C4-A6E2-092F90A90A4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5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057B6-6889-428D-9494-2220736CE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0" y="1036800"/>
            <a:ext cx="6940799" cy="259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B53182-C8E3-48CD-8A89-422FDDF8D5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40000" y="3924000"/>
            <a:ext cx="6976800" cy="2845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1EB4D6-E097-429B-99C1-B682451F03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0083F-28B9-4469-A1A8-05B00B17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683BF-6C84-48DC-A421-324C068CB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1DC60D81-C936-4660-8B3A-CCE0702A049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735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4ECD2-AD6F-4C58-9436-C7DB1AFB49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573963" y="1036638"/>
            <a:ext cx="1743075" cy="57324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BE50D-4E8C-460A-B52A-1B3D3E70C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339975" y="1036638"/>
            <a:ext cx="5081588" cy="57324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62594-1357-4D78-8832-3757046C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07720-34C1-45F5-B2DB-10C131F22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718EC-7062-489B-8B1D-D19CC0054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A0F8447F-F912-4D9B-92E5-819DA92212A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034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CFA7-1F34-45FB-923A-EC17D49A9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0" y="1036800"/>
            <a:ext cx="6940799" cy="259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90894-55A7-4356-A7CA-14D0769F6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0000" y="3924000"/>
            <a:ext cx="6976800" cy="284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7EEFB-ED20-4EF8-8F6A-332EEF35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F0E72-68B4-4ADF-AE83-CD917AC3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C8FEC-26E1-41CC-AB6F-4C14C518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CAC2C50C-40C5-46BD-9E64-D1A9BB7F471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38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1BA38-29F7-4FE4-BC6B-39073C9688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A9BEEB-01A3-46AA-AE7C-195B71D705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68A6FC-9FD9-4C86-BB38-2A4B195B22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A3EF7-1B14-4F57-84EA-2E5B57EC7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B0008-35E5-468C-BCB1-13E941DBA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DCA5711E-DCA7-4FC6-95A1-5496C3BB23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60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4A9B6-C5B5-4137-BCAC-EF39AE69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0" y="1036800"/>
            <a:ext cx="6940799" cy="259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1B250-946E-4E69-959B-C881DAEA9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339975" y="3924300"/>
            <a:ext cx="3411538" cy="284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31058-FC11-4832-A0F1-E66B2079C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03913" y="3924300"/>
            <a:ext cx="3413125" cy="284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008725-0881-4CE3-A94A-02B64D08E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6B4EEA-D7F3-46D9-979B-A886A94D1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FF8F4-2F96-45D9-ADDF-9397FC14F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04D7A484-4843-46B4-B514-2759145E275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96A6C-1897-4BBC-93EE-12ACCED66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4A10C-5E57-4803-83AA-EA7EE500F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F5D8AF-A76C-4B92-BA86-DEAB7573A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6E2E68-08E5-4EDF-BE97-66EAA2C7F3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1FE8AC-5AC4-4304-9CB6-F169990EF3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4ABAC6-01EA-4A48-A1F1-3689E400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41F5CE-C947-4350-8AC0-24753AD7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24108-90D3-4883-86B7-7B2BDFF9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A321147D-1DB8-4374-AE56-9A8EEC025A3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5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538A0-3737-4C19-84E0-561A859A6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0000" y="1036800"/>
            <a:ext cx="6940799" cy="2595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1F4AA3-BEF9-4EE8-8313-85BA6FDCBE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76C245-3584-46DA-90B4-EE0F73FA3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48A438-E8CD-4E54-8893-91C080226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05686876-B850-4014-AEDC-0288EBEE236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40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0D9F62-4820-406E-97DE-76F6DB0EF1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CF1B5-5AF6-468C-8A5D-E2714E276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24ED23-C64E-4A8C-86A5-681106469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8266E314-BAF3-4934-98EB-A7E1CFBCC183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9669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6D708-5DDD-4246-B1B9-86D56A69E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E0CAC-E767-42CD-A188-5F509CE33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B06026-170A-48E2-95A5-6015A20969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B1692B-1651-4B06-87B6-FBF0A9E6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5639D-2A7C-4E43-997B-4EEE6B0F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2B896-A296-4041-9ABD-C3CF4BF14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1A0B3028-3F94-4FB9-8241-2806F61BDC3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3324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78764-F452-471C-95C2-92215A5A6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A4DA6D-82A3-4A4F-969F-0DF010115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0638FE-6B5F-4CBC-9DB8-A8B99834E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23DE73-D69A-4D06-BEE1-DFCD9333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1640" y="6654599"/>
            <a:ext cx="1796040" cy="30276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8BE31-A8C5-4E64-B6D6-55F90E93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54400" y="6997680"/>
            <a:ext cx="6336000" cy="562320"/>
          </a:xfr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EA6AE5-D8FE-4C9A-BC34-2CAACC7AE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84000" y="6998399"/>
            <a:ext cx="1123200" cy="561600"/>
          </a:xfrm>
        </p:spPr>
        <p:txBody>
          <a:bodyPr/>
          <a:lstStyle/>
          <a:p>
            <a:pPr lvl="0"/>
            <a:fld id="{9149FB82-8993-4856-8DB0-8CA0EC50173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752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6208F7-71D2-42BD-ADAA-84EEC22D17D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340000" y="1036800"/>
            <a:ext cx="6940799" cy="2595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/>
          <a:p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9E875-9AAD-4D69-B650-D0B3DB2B2D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340000" y="3924000"/>
            <a:ext cx="6976800" cy="284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355A7-52F8-492C-9B4F-FE602DB243A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41640" y="6654599"/>
            <a:ext cx="1796040" cy="302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hangingPunct="0">
              <a:buNone/>
              <a:tabLst/>
              <a:defRPr lang="fr-FR" sz="1400" kern="1200">
                <a:latin typeface="PT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B8291-541F-4ECB-92AF-F4A4A521D8C3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54400" y="6997680"/>
            <a:ext cx="6336000" cy="5623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l" hangingPunct="0">
              <a:buNone/>
              <a:tabLst/>
              <a:defRPr lang="fr-FR" sz="1400" kern="1200">
                <a:latin typeface="PT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63846-3177-4CF2-A2D5-BA47E1E030DE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784000" y="6998399"/>
            <a:ext cx="1123200" cy="561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hangingPunct="0">
              <a:buNone/>
              <a:tabLst/>
              <a:defRPr lang="fr-FR" sz="1400" kern="1200">
                <a:latin typeface="PT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1FEFB7D1-D74C-4A07-8F6C-876F749EEE42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hangingPunct="0">
        <a:spcBef>
          <a:spcPts val="0"/>
        </a:spcBef>
        <a:spcAft>
          <a:spcPts val="0"/>
        </a:spcAft>
        <a:tabLst/>
        <a:defRPr lang="fr-FR" sz="36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PT Sans" pitchFamily="34"/>
          <a:ea typeface="Arial Unicode MS" pitchFamily="2"/>
          <a:cs typeface="Arial Unicode MS" pitchFamily="2"/>
        </a:defRPr>
      </a:lvl1pPr>
    </p:titleStyle>
    <p:bodyStyle>
      <a:lvl1pPr hangingPunct="0">
        <a:spcBef>
          <a:spcPts val="0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PT Sans" pitchFamily="34"/>
          <a:ea typeface="Arial Unicode MS" pitchFamily="2"/>
          <a:cs typeface="Arial Unicode M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8053F83-E43C-4740-ABA1-40EF2C432196}"/>
              </a:ext>
            </a:extLst>
          </p:cNvPr>
          <p:cNvSpPr/>
          <p:nvPr/>
        </p:nvSpPr>
        <p:spPr>
          <a:xfrm>
            <a:off x="2212837" y="1763789"/>
            <a:ext cx="7695443" cy="3206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lnSpc>
                <a:spcPct val="80000"/>
              </a:lnSpc>
              <a:spcBef>
                <a:spcPts val="1191"/>
              </a:spcBef>
              <a:spcAft>
                <a:spcPts val="595"/>
              </a:spcAft>
            </a:pPr>
            <a:r>
              <a:rPr lang="fr-FR" sz="4800" b="1" dirty="0">
                <a:solidFill>
                  <a:schemeClr val="accent2"/>
                </a:solidFill>
                <a:ea typeface="SimSun-ExtB" panose="02010609060101010101" pitchFamily="49" charset="-122"/>
                <a:cs typeface="Arial Unicode MS" pitchFamily="2"/>
              </a:rPr>
              <a:t>Rentrée </a:t>
            </a:r>
            <a:r>
              <a:rPr lang="fr-FR" sz="4800" b="1" dirty="0" smtClean="0">
                <a:solidFill>
                  <a:schemeClr val="accent2"/>
                </a:solidFill>
                <a:ea typeface="SimSun-ExtB" panose="02010609060101010101" pitchFamily="49" charset="-122"/>
                <a:cs typeface="Arial Unicode MS" pitchFamily="2"/>
              </a:rPr>
              <a:t>2021</a:t>
            </a:r>
            <a:endParaRPr lang="fr-FR" sz="4800" b="1" dirty="0">
              <a:solidFill>
                <a:schemeClr val="accent2"/>
              </a:solidFill>
              <a:ea typeface="SimSun-ExtB" panose="02010609060101010101" pitchFamily="49" charset="-122"/>
              <a:cs typeface="Arial Unicode MS" pitchFamily="2"/>
            </a:endParaRPr>
          </a:p>
          <a:p>
            <a:pPr lvl="0" hangingPunct="0">
              <a:lnSpc>
                <a:spcPct val="80000"/>
              </a:lnSpc>
              <a:spcBef>
                <a:spcPts val="1191"/>
              </a:spcBef>
              <a:spcAft>
                <a:spcPts val="595"/>
              </a:spcAft>
            </a:pPr>
            <a:r>
              <a:rPr lang="fr-FR" sz="4000" dirty="0">
                <a:solidFill>
                  <a:schemeClr val="accent2"/>
                </a:solidFill>
                <a:ea typeface="SimSun-ExtB" panose="02010609060101010101" pitchFamily="49" charset="-122"/>
                <a:cs typeface="Arial Unicode MS" pitchFamily="2"/>
              </a:rPr>
              <a:t>Principes d'inscription et de tarification</a:t>
            </a:r>
          </a:p>
          <a:p>
            <a:pPr lvl="0" hangingPunct="0">
              <a:lnSpc>
                <a:spcPct val="80000"/>
              </a:lnSpc>
              <a:spcBef>
                <a:spcPts val="1191"/>
              </a:spcBef>
              <a:spcAft>
                <a:spcPts val="595"/>
              </a:spcAft>
            </a:pPr>
            <a:endParaRPr lang="fr-FR" sz="4000" b="1" dirty="0">
              <a:solidFill>
                <a:schemeClr val="accent2"/>
              </a:solidFill>
              <a:ea typeface="SimSun-ExtB" panose="02010609060101010101" pitchFamily="49" charset="-122"/>
              <a:cs typeface="Arial Unicode MS" pitchFamily="2"/>
            </a:endParaRPr>
          </a:p>
          <a:p>
            <a:pPr lvl="0" hangingPunct="0">
              <a:lnSpc>
                <a:spcPct val="80000"/>
              </a:lnSpc>
              <a:spcBef>
                <a:spcPts val="1191"/>
              </a:spcBef>
              <a:spcAft>
                <a:spcPts val="595"/>
              </a:spcAft>
            </a:pPr>
            <a:r>
              <a:rPr lang="fr-FR" sz="2800" b="1" dirty="0">
                <a:solidFill>
                  <a:schemeClr val="accent2"/>
                </a:solidFill>
                <a:ea typeface="SimSun-ExtB" panose="02010609060101010101" pitchFamily="49" charset="-122"/>
                <a:cs typeface="Arial Unicode MS" pitchFamily="2"/>
              </a:rPr>
              <a:t>Service de la Scolarité</a:t>
            </a:r>
          </a:p>
        </p:txBody>
      </p:sp>
    </p:spTree>
    <p:extLst>
      <p:ext uri="{BB962C8B-B14F-4D97-AF65-F5344CB8AC3E}">
        <p14:creationId xmlns:p14="http://schemas.microsoft.com/office/powerpoint/2010/main" val="4646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2F0FB6-F71A-4568-B134-2D9311C1BB4B}"/>
              </a:ext>
            </a:extLst>
          </p:cNvPr>
          <p:cNvSpPr/>
          <p:nvPr/>
        </p:nvSpPr>
        <p:spPr>
          <a:xfrm>
            <a:off x="2520950" y="604791"/>
            <a:ext cx="656341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+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Autres </a:t>
            </a:r>
            <a:r>
              <a:rPr lang="fr-FR" sz="3200" b="1" dirty="0" err="1">
                <a:solidFill>
                  <a:schemeClr val="accent2"/>
                </a:solidFill>
              </a:rPr>
              <a:t>bicursus</a:t>
            </a:r>
            <a:r>
              <a:rPr lang="fr-FR" sz="3200" b="1" dirty="0">
                <a:solidFill>
                  <a:schemeClr val="accent2"/>
                </a:solidFill>
              </a:rPr>
              <a:t> Master 2 en France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6FE9A7-F0A0-499A-870A-E4C247A9021E}"/>
              </a:ext>
            </a:extLst>
          </p:cNvPr>
          <p:cNvSpPr/>
          <p:nvPr/>
        </p:nvSpPr>
        <p:spPr>
          <a:xfrm>
            <a:off x="2520950" y="3318173"/>
            <a:ext cx="578816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2000" b="1" dirty="0"/>
              <a:t>Inscription formation d'ingénieur ENSIIE à taux plein</a:t>
            </a:r>
          </a:p>
          <a:p>
            <a:pPr lvl="0" algn="ctr">
              <a:buNone/>
            </a:pPr>
            <a:r>
              <a:rPr lang="fr-FR" sz="2000" b="1" dirty="0"/>
              <a:t>+</a:t>
            </a:r>
          </a:p>
          <a:p>
            <a:pPr lvl="0" algn="ctr">
              <a:buNone/>
            </a:pPr>
            <a:r>
              <a:rPr lang="fr-FR" sz="2000" b="1" dirty="0"/>
              <a:t>Inscription Master 2 à taux plein</a:t>
            </a:r>
          </a:p>
        </p:txBody>
      </p:sp>
    </p:spTree>
    <p:extLst>
      <p:ext uri="{BB962C8B-B14F-4D97-AF65-F5344CB8AC3E}">
        <p14:creationId xmlns:p14="http://schemas.microsoft.com/office/powerpoint/2010/main" val="1450636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E0D6B60-37FB-4810-A1BC-73DCDE80500A}"/>
              </a:ext>
            </a:extLst>
          </p:cNvPr>
          <p:cNvSpPr/>
          <p:nvPr/>
        </p:nvSpPr>
        <p:spPr>
          <a:xfrm>
            <a:off x="2610402" y="833391"/>
            <a:ext cx="65932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+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 err="1">
                <a:solidFill>
                  <a:schemeClr val="accent2"/>
                </a:solidFill>
              </a:rPr>
              <a:t>Bicursus</a:t>
            </a:r>
            <a:r>
              <a:rPr lang="fr-FR" sz="3200" b="1" dirty="0">
                <a:solidFill>
                  <a:schemeClr val="accent2"/>
                </a:solidFill>
              </a:rPr>
              <a:t> Ingénieur-Manager TEM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442E3-821B-4C61-A540-27A4C94CBE0A}"/>
              </a:ext>
            </a:extLst>
          </p:cNvPr>
          <p:cNvSpPr/>
          <p:nvPr/>
        </p:nvSpPr>
        <p:spPr>
          <a:xfrm>
            <a:off x="2520950" y="3179674"/>
            <a:ext cx="6336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2000" b="1" dirty="0"/>
              <a:t>Inscription formation d'ingénieur ENSIIE, exempté de DC</a:t>
            </a:r>
          </a:p>
          <a:p>
            <a:pPr lvl="0" algn="ctr">
              <a:buNone/>
            </a:pPr>
            <a:r>
              <a:rPr lang="fr-FR" sz="2000" b="1" dirty="0"/>
              <a:t>+</a:t>
            </a:r>
          </a:p>
          <a:p>
            <a:pPr lvl="0" algn="ctr">
              <a:buNone/>
            </a:pPr>
            <a:r>
              <a:rPr lang="fr-FR" sz="2000" b="1" dirty="0"/>
              <a:t>Inscription TEM</a:t>
            </a:r>
          </a:p>
        </p:txBody>
      </p:sp>
    </p:spTree>
    <p:extLst>
      <p:ext uri="{BB962C8B-B14F-4D97-AF65-F5344CB8AC3E}">
        <p14:creationId xmlns:p14="http://schemas.microsoft.com/office/powerpoint/2010/main" val="366396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2D22D4-449A-47E6-9B6A-7DCEF02B0FD7}"/>
              </a:ext>
            </a:extLst>
          </p:cNvPr>
          <p:cNvSpPr/>
          <p:nvPr/>
        </p:nvSpPr>
        <p:spPr>
          <a:xfrm>
            <a:off x="2355120" y="545156"/>
            <a:ext cx="69212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+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 err="1">
                <a:solidFill>
                  <a:schemeClr val="accent2"/>
                </a:solidFill>
              </a:rPr>
              <a:t>Bicursus</a:t>
            </a:r>
            <a:r>
              <a:rPr lang="fr-FR" sz="3200" b="1" dirty="0">
                <a:solidFill>
                  <a:schemeClr val="accent2"/>
                </a:solidFill>
              </a:rPr>
              <a:t> Majeure Entrepreneuriat TEM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1E455-277A-43B9-8474-4FC54C8C3805}"/>
              </a:ext>
            </a:extLst>
          </p:cNvPr>
          <p:cNvSpPr/>
          <p:nvPr/>
        </p:nvSpPr>
        <p:spPr>
          <a:xfrm>
            <a:off x="3003757" y="2951074"/>
            <a:ext cx="503872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buNone/>
            </a:pPr>
            <a:endParaRPr lang="fr-FR" sz="2000" dirty="0"/>
          </a:p>
          <a:p>
            <a:pPr lvl="0" algn="ctr">
              <a:buNone/>
            </a:pPr>
            <a:r>
              <a:rPr lang="fr-FR" sz="2000" b="1" dirty="0"/>
              <a:t>Inscription formation d'ingénieur ENSIIE</a:t>
            </a:r>
          </a:p>
          <a:p>
            <a:pPr lvl="0" algn="ctr">
              <a:buNone/>
            </a:pPr>
            <a:r>
              <a:rPr lang="fr-FR" sz="2000" b="1" dirty="0"/>
              <a:t>+</a:t>
            </a:r>
          </a:p>
          <a:p>
            <a:pPr lvl="0" algn="ctr">
              <a:buNone/>
            </a:pPr>
            <a:r>
              <a:rPr lang="fr-FR" sz="2000" b="1" dirty="0"/>
              <a:t>Inscription TEM à 0€</a:t>
            </a:r>
          </a:p>
        </p:txBody>
      </p:sp>
    </p:spTree>
    <p:extLst>
      <p:ext uri="{BB962C8B-B14F-4D97-AF65-F5344CB8AC3E}">
        <p14:creationId xmlns:p14="http://schemas.microsoft.com/office/powerpoint/2010/main" val="13402898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761BC0-71EE-4AD4-BD09-D88547E2570D}"/>
              </a:ext>
            </a:extLst>
          </p:cNvPr>
          <p:cNvSpPr/>
          <p:nvPr/>
        </p:nvSpPr>
        <p:spPr>
          <a:xfrm>
            <a:off x="2650159" y="633960"/>
            <a:ext cx="654353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Contrat de professionnalisation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76B389-2695-4E09-97C3-3950BDB3AA24}"/>
              </a:ext>
            </a:extLst>
          </p:cNvPr>
          <p:cNvSpPr/>
          <p:nvPr/>
        </p:nvSpPr>
        <p:spPr>
          <a:xfrm>
            <a:off x="3164893" y="2939189"/>
            <a:ext cx="49435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buNone/>
            </a:pPr>
            <a:r>
              <a:rPr lang="fr-FR" sz="2000" b="1" dirty="0"/>
              <a:t>Inscription formation d'ingénieur ENSIIE à 0€</a:t>
            </a:r>
          </a:p>
        </p:txBody>
      </p:sp>
    </p:spTree>
    <p:extLst>
      <p:ext uri="{BB962C8B-B14F-4D97-AF65-F5344CB8AC3E}">
        <p14:creationId xmlns:p14="http://schemas.microsoft.com/office/powerpoint/2010/main" val="491879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4076962-AD5E-4382-8503-4C5C188F659E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3200" cy="561600"/>
          </a:xfrm>
          <a:prstGeom prst="rect">
            <a:avLst/>
          </a:prstGeom>
          <a:noFill/>
          <a:ln/>
        </p:spPr>
        <p:txBody>
          <a:bodyPr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55A46-BA6A-4390-9513-E30419AC1E3A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0627A8-3D7A-4231-A912-1C37D5ADC7E2}"/>
              </a:ext>
            </a:extLst>
          </p:cNvPr>
          <p:cNvSpPr/>
          <p:nvPr/>
        </p:nvSpPr>
        <p:spPr>
          <a:xfrm>
            <a:off x="2670036" y="674363"/>
            <a:ext cx="65534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+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 err="1">
                <a:solidFill>
                  <a:schemeClr val="accent2"/>
                </a:solidFill>
              </a:rPr>
              <a:t>Bicursus</a:t>
            </a:r>
            <a:r>
              <a:rPr lang="fr-FR" sz="3200" b="1" dirty="0">
                <a:solidFill>
                  <a:schemeClr val="accent2"/>
                </a:solidFill>
              </a:rPr>
              <a:t> Master 1 Maths appliquées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9B672B-A603-43ED-8FCD-BCA98FB5CA2F}"/>
              </a:ext>
            </a:extLst>
          </p:cNvPr>
          <p:cNvSpPr/>
          <p:nvPr/>
        </p:nvSpPr>
        <p:spPr>
          <a:xfrm>
            <a:off x="2354400" y="2971600"/>
            <a:ext cx="709018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fr-FR" sz="2000" b="1" dirty="0"/>
              <a:t>Inscription formation d'ingénieur ENSIIE</a:t>
            </a:r>
          </a:p>
          <a:p>
            <a:pPr lvl="0" algn="ctr">
              <a:buNone/>
            </a:pPr>
            <a:r>
              <a:rPr lang="fr-FR" sz="2000" b="1" dirty="0"/>
              <a:t>+</a:t>
            </a:r>
          </a:p>
          <a:p>
            <a:pPr lvl="0" algn="ctr">
              <a:buNone/>
            </a:pPr>
            <a:r>
              <a:rPr lang="fr-FR" sz="2000" b="1" dirty="0"/>
              <a:t>Inscription au M1 Maths appliquées soit auprès de l’ENSIIE soit auprès de l’Université d’Evry (cf. mél du jury d’admission) à 0€</a:t>
            </a:r>
          </a:p>
        </p:txBody>
      </p:sp>
    </p:spTree>
    <p:extLst>
      <p:ext uri="{BB962C8B-B14F-4D97-AF65-F5344CB8AC3E}">
        <p14:creationId xmlns:p14="http://schemas.microsoft.com/office/powerpoint/2010/main" val="238167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1CBD5C-C8D6-498D-B667-604CC1601B1B}"/>
              </a:ext>
            </a:extLst>
          </p:cNvPr>
          <p:cNvSpPr/>
          <p:nvPr/>
        </p:nvSpPr>
        <p:spPr>
          <a:xfrm>
            <a:off x="2355120" y="942073"/>
            <a:ext cx="659323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Fin de cursus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FD44AB-522D-468F-BA2E-7278FB37113C}"/>
              </a:ext>
            </a:extLst>
          </p:cNvPr>
          <p:cNvSpPr/>
          <p:nvPr/>
        </p:nvSpPr>
        <p:spPr>
          <a:xfrm>
            <a:off x="1838739" y="2240955"/>
            <a:ext cx="795130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Fin de cursus : stage(s) à finir, uniquement</a:t>
            </a:r>
          </a:p>
          <a:p>
            <a:pPr lvl="1"/>
            <a:r>
              <a:rPr lang="fr-FR" sz="2000" dirty="0"/>
              <a:t>Pour les stages se terminant avant le 31/12</a:t>
            </a:r>
          </a:p>
          <a:p>
            <a:pPr lvl="1"/>
            <a:r>
              <a:rPr lang="fr-FR" sz="2000" dirty="0"/>
              <a:t>=&gt; Pas de réinscription</a:t>
            </a:r>
          </a:p>
          <a:p>
            <a:pPr lvl="1"/>
            <a:r>
              <a:rPr lang="fr-FR" sz="2000" dirty="0"/>
              <a:t>Pour les stages se terminant au delà du 31/12</a:t>
            </a:r>
          </a:p>
          <a:p>
            <a:pPr marL="800100" lvl="1" indent="-342900">
              <a:buFont typeface="Symbol" panose="05050102010706020507" pitchFamily="18" charset="2"/>
              <a:buChar char="Þ"/>
            </a:pPr>
            <a:r>
              <a:rPr lang="fr-FR" sz="2000" dirty="0"/>
              <a:t>Inscription formation d'ingénieur ENSIIE avec exemption des DC</a:t>
            </a:r>
          </a:p>
          <a:p>
            <a:pPr lvl="1"/>
            <a:endParaRPr lang="fr-FR" sz="2000" dirty="0"/>
          </a:p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Fin de cursus : UE(s) à valider, dès la première</a:t>
            </a:r>
          </a:p>
          <a:p>
            <a:pPr lvl="1"/>
            <a:r>
              <a:rPr lang="fr-FR" sz="2000" dirty="0"/>
              <a:t>=&gt; Inscription formation d'ingénieur ENSIIE (possibilité de 1/2 DS et 1/2 DC si les dernières UE à valider sont regroupées sur un même semestre)</a:t>
            </a:r>
          </a:p>
        </p:txBody>
      </p:sp>
    </p:spTree>
    <p:extLst>
      <p:ext uri="{BB962C8B-B14F-4D97-AF65-F5344CB8AC3E}">
        <p14:creationId xmlns:p14="http://schemas.microsoft.com/office/powerpoint/2010/main" val="1607946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4076962-AD5E-4382-8503-4C5C188F659E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3200" cy="561600"/>
          </a:xfrm>
          <a:prstGeom prst="rect">
            <a:avLst/>
          </a:prstGeom>
          <a:noFill/>
          <a:ln/>
        </p:spPr>
        <p:txBody>
          <a:bodyPr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55A46-BA6A-4390-9513-E30419AC1E3A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4F1C0B-B3C9-4201-8670-078E464713BB}"/>
              </a:ext>
            </a:extLst>
          </p:cNvPr>
          <p:cNvSpPr/>
          <p:nvPr/>
        </p:nvSpPr>
        <p:spPr>
          <a:xfrm>
            <a:off x="2441437" y="693594"/>
            <a:ext cx="7010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Master 1 Maths appliquées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hors formation d'ingénieur ENSIIE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9CFA9F-C96A-4394-B321-5CE8D8357AC6}"/>
              </a:ext>
            </a:extLst>
          </p:cNvPr>
          <p:cNvSpPr/>
          <p:nvPr/>
        </p:nvSpPr>
        <p:spPr>
          <a:xfrm>
            <a:off x="2520950" y="3071952"/>
            <a:ext cx="64143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Droits de scolarité (DS)</a:t>
            </a:r>
          </a:p>
          <a:p>
            <a:pPr lvl="1"/>
            <a:r>
              <a:rPr lang="fr-FR" sz="2000" dirty="0"/>
              <a:t>Fixés annuellement par le MESR</a:t>
            </a:r>
          </a:p>
          <a:p>
            <a:pPr lvl="1"/>
            <a:r>
              <a:rPr lang="fr-FR" sz="2000" smtClean="0"/>
              <a:t>2021-22 </a:t>
            </a:r>
            <a:r>
              <a:rPr lang="fr-FR" sz="2000" dirty="0"/>
              <a:t>= </a:t>
            </a:r>
            <a:r>
              <a:rPr lang="fr-FR" sz="2000" b="1" dirty="0"/>
              <a:t>243€</a:t>
            </a:r>
          </a:p>
          <a:p>
            <a:pPr lvl="0"/>
            <a:endParaRPr lang="fr-FR" sz="2000" dirty="0"/>
          </a:p>
          <a:p>
            <a:pPr lvl="0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307460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A1A9251-BF5A-4734-BBF7-D0C5D685C97F}"/>
              </a:ext>
            </a:extLst>
          </p:cNvPr>
          <p:cNvSpPr/>
          <p:nvPr/>
        </p:nvSpPr>
        <p:spPr>
          <a:xfrm>
            <a:off x="1988032" y="744828"/>
            <a:ext cx="77982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Formations pour lesquelles l'ENSIIE peut enregistrer des inscriptions à la rentrée </a:t>
            </a:r>
            <a:r>
              <a:rPr lang="fr-FR" sz="3200" b="1" dirty="0" smtClean="0">
                <a:solidFill>
                  <a:schemeClr val="accent2"/>
                </a:solidFill>
              </a:rPr>
              <a:t>2021</a:t>
            </a:r>
            <a:endParaRPr lang="fr-FR" sz="3200" b="1" dirty="0">
              <a:solidFill>
                <a:schemeClr val="accent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487152-8674-4701-9C1A-15EDFD8CE820}"/>
              </a:ext>
            </a:extLst>
          </p:cNvPr>
          <p:cNvSpPr/>
          <p:nvPr/>
        </p:nvSpPr>
        <p:spPr>
          <a:xfrm>
            <a:off x="2520950" y="2764175"/>
            <a:ext cx="67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Formation d'ingénieur ENSIIE sous statut étudiant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Formation d'ingénieur ENSIIE sous statut d'apprenti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Formation d'ingénieur ENSIIE sous statut stagiaire de la FC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Master M1 Mathématiques appliquées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Master M2 Paris-Saclay (ENSIIE coopérateur)</a:t>
            </a:r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3A en contrat de professionnalisation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253330" y="7132631"/>
            <a:ext cx="7865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/>
              <a:t>2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14034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4076962-AD5E-4382-8503-4C5C188F659E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3200" cy="561600"/>
          </a:xfrm>
          <a:prstGeom prst="rect">
            <a:avLst/>
          </a:prstGeom>
          <a:noFill/>
          <a:ln/>
        </p:spPr>
        <p:txBody>
          <a:bodyPr lIns="0" tIns="0" rIns="0" bIns="0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A55A46-BA6A-4390-9513-E30419AC1E3A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721750E-95A4-46F4-852D-6B3538F3B4BE}"/>
              </a:ext>
            </a:extLst>
          </p:cNvPr>
          <p:cNvSpPr/>
          <p:nvPr/>
        </p:nvSpPr>
        <p:spPr>
          <a:xfrm>
            <a:off x="2239939" y="452511"/>
            <a:ext cx="75501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Contribution Vie Étudiante et de Campus (CVEC)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19A650-795C-4645-8E0D-1EFE9B9FFF01}"/>
              </a:ext>
            </a:extLst>
          </p:cNvPr>
          <p:cNvSpPr/>
          <p:nvPr/>
        </p:nvSpPr>
        <p:spPr>
          <a:xfrm>
            <a:off x="2520950" y="1656178"/>
            <a:ext cx="695104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None/>
            </a:pPr>
            <a:r>
              <a:rPr lang="fr-FR" sz="2000" dirty="0"/>
              <a:t>Chaque étudiant en formation initiale (y compris les apprentis) dans un établissement d’enseignement supérieur doit obligatoirement obtenir, préalablement à son inscription, son attestation d’acquittement de la Contribution Vie Étudiante et de Campus (CVEC), par paiement ou exonération.</a:t>
            </a:r>
          </a:p>
          <a:p>
            <a:pPr lvl="0" algn="just">
              <a:buNone/>
            </a:pPr>
            <a:endParaRPr lang="fr-FR" sz="2000" dirty="0"/>
          </a:p>
          <a:p>
            <a:pPr lvl="0" algn="just">
              <a:buNone/>
            </a:pPr>
            <a:r>
              <a:rPr lang="fr-FR" sz="2000" dirty="0"/>
              <a:t>Le montant de la contribution est </a:t>
            </a:r>
            <a:r>
              <a:rPr lang="fr-FR" sz="2000" b="1" dirty="0"/>
              <a:t>92 €</a:t>
            </a:r>
            <a:r>
              <a:rPr lang="fr-FR" sz="2000" dirty="0"/>
              <a:t>.</a:t>
            </a:r>
          </a:p>
          <a:p>
            <a:pPr lvl="0" algn="just">
              <a:buNone/>
            </a:pPr>
            <a:endParaRPr lang="fr-FR" sz="2000" dirty="0"/>
          </a:p>
          <a:p>
            <a:pPr lvl="0" algn="just">
              <a:buNone/>
            </a:pPr>
            <a:r>
              <a:rPr lang="fr-FR" sz="2000" dirty="0"/>
              <a:t>Sont exonérés de cette contribution :</a:t>
            </a:r>
          </a:p>
          <a:p>
            <a:pPr lvl="0" algn="just">
              <a:buNone/>
            </a:pPr>
            <a:r>
              <a:rPr lang="fr-FR" sz="2000" dirty="0"/>
              <a:t>- les étudiants boursiers sur critères sociaux du CROUS</a:t>
            </a:r>
          </a:p>
          <a:p>
            <a:pPr lvl="0" algn="just">
              <a:buNone/>
            </a:pPr>
            <a:r>
              <a:rPr lang="fr-FR" sz="2000" dirty="0"/>
              <a:t>- les étudiants en échange international en France ;</a:t>
            </a:r>
          </a:p>
          <a:p>
            <a:pPr lvl="0" algn="just">
              <a:buNone/>
            </a:pPr>
            <a:r>
              <a:rPr lang="fr-FR" sz="2000" dirty="0"/>
              <a:t>- les étudiants en contrat de professionnalisation ;</a:t>
            </a:r>
          </a:p>
          <a:p>
            <a:pPr lvl="0" algn="just">
              <a:buNone/>
            </a:pPr>
            <a:r>
              <a:rPr lang="fr-FR" sz="2000" dirty="0"/>
              <a:t>- les stagiaires de la formation continue.</a:t>
            </a:r>
          </a:p>
          <a:p>
            <a:pPr lvl="0" algn="just">
              <a:buNone/>
            </a:pPr>
            <a:r>
              <a:rPr lang="fr-FR" sz="2000" dirty="0"/>
              <a:t>En cas d'inscription à plusieurs formations pour une même année universitaire, la contribution n’est due que lors de la première inscription.</a:t>
            </a:r>
          </a:p>
          <a:p>
            <a:pPr lvl="0" algn="ctr">
              <a:buNone/>
            </a:pPr>
            <a:r>
              <a:rPr lang="fr-FR" sz="2000" u="sng" dirty="0">
                <a:solidFill>
                  <a:srgbClr val="0000FF"/>
                </a:solidFill>
              </a:rPr>
              <a:t>cvec.etudiant.gouv.fr</a:t>
            </a:r>
          </a:p>
        </p:txBody>
      </p:sp>
    </p:spTree>
    <p:extLst>
      <p:ext uri="{BB962C8B-B14F-4D97-AF65-F5344CB8AC3E}">
        <p14:creationId xmlns:p14="http://schemas.microsoft.com/office/powerpoint/2010/main" val="10772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5489FA6-B78F-43D3-86EE-BF83B2C8D62F}"/>
              </a:ext>
            </a:extLst>
          </p:cNvPr>
          <p:cNvSpPr/>
          <p:nvPr/>
        </p:nvSpPr>
        <p:spPr>
          <a:xfrm>
            <a:off x="2355120" y="2007472"/>
            <a:ext cx="75531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Droits de scolarité (DS)</a:t>
            </a:r>
          </a:p>
          <a:p>
            <a:pPr lvl="1"/>
            <a:r>
              <a:rPr lang="fr-FR" sz="2000" dirty="0"/>
              <a:t>Fixés annuellement par le Ministère de l’Enseignement Supérieur</a:t>
            </a:r>
          </a:p>
          <a:p>
            <a:pPr lvl="1"/>
            <a:r>
              <a:rPr lang="fr-FR" sz="2000" dirty="0" smtClean="0"/>
              <a:t>2021-22 </a:t>
            </a:r>
            <a:r>
              <a:rPr lang="fr-FR" sz="2000" dirty="0"/>
              <a:t>= </a:t>
            </a:r>
            <a:r>
              <a:rPr lang="fr-FR" sz="2000" b="1" dirty="0"/>
              <a:t>601€</a:t>
            </a:r>
          </a:p>
          <a:p>
            <a:pPr lvl="0"/>
            <a:endParaRPr lang="fr-FR" sz="2000" b="1" dirty="0"/>
          </a:p>
          <a:p>
            <a:pPr marL="342900" lvl="0" indent="-34290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Droits complémentaires (DC)</a:t>
            </a:r>
          </a:p>
          <a:p>
            <a:pPr lvl="1"/>
            <a:r>
              <a:rPr lang="fr-FR" sz="2000" dirty="0"/>
              <a:t>Fixés par le Conseil d’Administration de l’ENSIIE</a:t>
            </a:r>
          </a:p>
          <a:p>
            <a:pPr lvl="1"/>
            <a:r>
              <a:rPr lang="fr-FR" sz="2000" dirty="0" smtClean="0"/>
              <a:t>2021-22 </a:t>
            </a:r>
            <a:r>
              <a:rPr lang="fr-FR" sz="2000" dirty="0"/>
              <a:t>= </a:t>
            </a:r>
            <a:r>
              <a:rPr lang="fr-FR" sz="2000" b="1" dirty="0"/>
              <a:t>300€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14B88F-235F-4849-8DEE-B93E25211CC9}"/>
              </a:ext>
            </a:extLst>
          </p:cNvPr>
          <p:cNvSpPr/>
          <p:nvPr/>
        </p:nvSpPr>
        <p:spPr>
          <a:xfrm>
            <a:off x="2171418" y="946936"/>
            <a:ext cx="7736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>
                <a:solidFill>
                  <a:schemeClr val="accent2"/>
                </a:solidFill>
              </a:rPr>
              <a:t>Tarification Formation ingénieur: Cadre légal</a:t>
            </a:r>
          </a:p>
        </p:txBody>
      </p:sp>
    </p:spTree>
    <p:extLst>
      <p:ext uri="{BB962C8B-B14F-4D97-AF65-F5344CB8AC3E}">
        <p14:creationId xmlns:p14="http://schemas.microsoft.com/office/powerpoint/2010/main" val="713812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FCF2FF4-1077-4EAA-BAA5-D0C3742B07D7}"/>
              </a:ext>
            </a:extLst>
          </p:cNvPr>
          <p:cNvSpPr/>
          <p:nvPr/>
        </p:nvSpPr>
        <p:spPr>
          <a:xfrm>
            <a:off x="2918515" y="902316"/>
            <a:ext cx="6336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Cas standard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A61F3D6-10B6-40A4-A09B-75F5E05C64D8}"/>
              </a:ext>
            </a:extLst>
          </p:cNvPr>
          <p:cNvSpPr/>
          <p:nvPr/>
        </p:nvSpPr>
        <p:spPr>
          <a:xfrm>
            <a:off x="2918515" y="2580134"/>
            <a:ext cx="65534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Inscription pour 1 année en formation d'ingénieur</a:t>
            </a:r>
          </a:p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Étudiant non-boursier</a:t>
            </a:r>
          </a:p>
          <a:p>
            <a:pPr lvl="1"/>
            <a:r>
              <a:rPr lang="fr-FR" sz="2000" dirty="0"/>
              <a:t>Tarif = DS + DC</a:t>
            </a:r>
          </a:p>
          <a:p>
            <a:pPr lvl="1"/>
            <a:r>
              <a:rPr lang="fr-FR" sz="2000" dirty="0" smtClean="0"/>
              <a:t>2021-22 </a:t>
            </a:r>
            <a:r>
              <a:rPr lang="fr-FR" sz="2000" dirty="0"/>
              <a:t>= </a:t>
            </a:r>
            <a:r>
              <a:rPr lang="fr-FR" sz="2000" b="1" dirty="0"/>
              <a:t>901 €</a:t>
            </a:r>
          </a:p>
        </p:txBody>
      </p:sp>
    </p:spTree>
    <p:extLst>
      <p:ext uri="{BB962C8B-B14F-4D97-AF65-F5344CB8AC3E}">
        <p14:creationId xmlns:p14="http://schemas.microsoft.com/office/powerpoint/2010/main" val="1089564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E82AEB1-7D9D-4E53-891F-5A0C9B838D81}"/>
              </a:ext>
            </a:extLst>
          </p:cNvPr>
          <p:cNvSpPr/>
          <p:nvPr/>
        </p:nvSpPr>
        <p:spPr>
          <a:xfrm>
            <a:off x="2242654" y="1031526"/>
            <a:ext cx="67522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Cas particuliers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A7A53F1-3E35-47A0-9DFA-82272069AF84}"/>
              </a:ext>
            </a:extLst>
          </p:cNvPr>
          <p:cNvSpPr/>
          <p:nvPr/>
        </p:nvSpPr>
        <p:spPr>
          <a:xfrm>
            <a:off x="2113444" y="2018142"/>
            <a:ext cx="8123859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200" b="1" dirty="0"/>
              <a:t>Demande d'exonération partielle ou totale des DS/DC</a:t>
            </a:r>
          </a:p>
          <a:p>
            <a:pPr lvl="1"/>
            <a:r>
              <a:rPr lang="fr-FR" sz="2000" dirty="0"/>
              <a:t>=&gt; Examinée par une commission</a:t>
            </a:r>
          </a:p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200" b="1" dirty="0"/>
              <a:t>Boursiers du CROUS sur critères sociaux et boursiers du gouvernement français</a:t>
            </a:r>
          </a:p>
          <a:p>
            <a:pPr lvl="1"/>
            <a:r>
              <a:rPr lang="fr-FR" sz="2000" dirty="0"/>
              <a:t>=&gt; Exemptés du paiement des DS</a:t>
            </a:r>
          </a:p>
          <a:p>
            <a:pPr lvl="1"/>
            <a:r>
              <a:rPr lang="fr-FR" sz="2000" dirty="0"/>
              <a:t>Tarif = DC</a:t>
            </a:r>
          </a:p>
          <a:p>
            <a:pPr lvl="1"/>
            <a:r>
              <a:rPr lang="fr-FR" sz="2000" dirty="0" smtClean="0"/>
              <a:t>2021-22 </a:t>
            </a:r>
            <a:r>
              <a:rPr lang="fr-FR" sz="2000" dirty="0"/>
              <a:t>= </a:t>
            </a:r>
            <a:r>
              <a:rPr lang="fr-FR" sz="2000" b="1" dirty="0"/>
              <a:t>300 €</a:t>
            </a:r>
          </a:p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200" b="1" dirty="0"/>
              <a:t>Inscription pour 1 seul semestre d'études au cours de l'année</a:t>
            </a:r>
          </a:p>
          <a:p>
            <a:pPr lvl="1"/>
            <a:r>
              <a:rPr lang="fr-FR" sz="2000" dirty="0"/>
              <a:t>Tarif = 1/2 DS + 1/2 DC = </a:t>
            </a:r>
            <a:r>
              <a:rPr lang="fr-FR" sz="2000" b="1" dirty="0"/>
              <a:t>450,50 €</a:t>
            </a:r>
          </a:p>
        </p:txBody>
      </p:sp>
    </p:spTree>
    <p:extLst>
      <p:ext uri="{BB962C8B-B14F-4D97-AF65-F5344CB8AC3E}">
        <p14:creationId xmlns:p14="http://schemas.microsoft.com/office/powerpoint/2010/main" val="214539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1E1DC76-376C-479F-9E4A-7CCB0D7511A6}"/>
              </a:ext>
            </a:extLst>
          </p:cNvPr>
          <p:cNvSpPr/>
          <p:nvPr/>
        </p:nvSpPr>
        <p:spPr>
          <a:xfrm>
            <a:off x="1320257" y="653155"/>
            <a:ext cx="93299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Mobilité entrante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2400" dirty="0">
                <a:solidFill>
                  <a:schemeClr val="accent2"/>
                </a:solidFill>
              </a:rPr>
              <a:t>(étudiants qui arrivent de l’étranger dans le cadre d’un accord)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5FD9587-949F-4788-BAD7-6F408165FB17}"/>
              </a:ext>
            </a:extLst>
          </p:cNvPr>
          <p:cNvSpPr/>
          <p:nvPr/>
        </p:nvSpPr>
        <p:spPr>
          <a:xfrm>
            <a:off x="1828800" y="2872921"/>
            <a:ext cx="80436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Accord de double diplôme</a:t>
            </a:r>
          </a:p>
          <a:p>
            <a:pPr lvl="0"/>
            <a:r>
              <a:rPr lang="fr-FR" sz="2000" dirty="0"/>
              <a:t>Inscription dans l’établissement d'origine + Inscription ingénieur ENSIIE mais exempté des DS</a:t>
            </a:r>
          </a:p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Accord ERASMUS</a:t>
            </a:r>
          </a:p>
          <a:p>
            <a:pPr lvl="0"/>
            <a:r>
              <a:rPr lang="fr-FR" sz="2000" dirty="0"/>
              <a:t>Inscription dans l’établissement d'origine + Inscription ingénieur ENSIIE à 0 €</a:t>
            </a:r>
          </a:p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Programmes d'échange</a:t>
            </a:r>
          </a:p>
          <a:p>
            <a:pPr lvl="0"/>
            <a:r>
              <a:rPr lang="fr-FR" sz="2000" dirty="0"/>
              <a:t>Inscription ingénieur ENSIIE</a:t>
            </a:r>
          </a:p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Conventions particulières</a:t>
            </a:r>
          </a:p>
          <a:p>
            <a:pPr lvl="0"/>
            <a:r>
              <a:rPr lang="fr-FR" sz="2000" dirty="0"/>
              <a:t>Voir ce qui est prévu dans la convention</a:t>
            </a:r>
          </a:p>
        </p:txBody>
      </p:sp>
    </p:spTree>
    <p:extLst>
      <p:ext uri="{BB962C8B-B14F-4D97-AF65-F5344CB8AC3E}">
        <p14:creationId xmlns:p14="http://schemas.microsoft.com/office/powerpoint/2010/main" val="1664963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5DC595-B891-42C4-9626-8BC3D8FED303}"/>
              </a:ext>
            </a:extLst>
          </p:cNvPr>
          <p:cNvSpPr/>
          <p:nvPr/>
        </p:nvSpPr>
        <p:spPr>
          <a:xfrm>
            <a:off x="2520950" y="922195"/>
            <a:ext cx="662305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Mobilité sortante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7CA336D-BA88-431D-B410-2144261795D4}"/>
              </a:ext>
            </a:extLst>
          </p:cNvPr>
          <p:cNvSpPr/>
          <p:nvPr/>
        </p:nvSpPr>
        <p:spPr>
          <a:xfrm>
            <a:off x="2133323" y="2207658"/>
            <a:ext cx="773623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u="sng" dirty="0"/>
              <a:t>Année</a:t>
            </a:r>
            <a:r>
              <a:rPr lang="fr-FR" sz="2000" b="1" dirty="0"/>
              <a:t> passée en séjour académique à l'étranger</a:t>
            </a:r>
          </a:p>
          <a:p>
            <a:pPr lvl="0"/>
            <a:r>
              <a:rPr lang="fr-FR" sz="2000" dirty="0"/>
              <a:t>Inscription ingénieur ENSIIE mais exempté des DC + Inscription dans l’établissement partenaire</a:t>
            </a:r>
          </a:p>
          <a:p>
            <a:pPr lvl="0"/>
            <a:endParaRPr lang="fr-FR" sz="2000" dirty="0"/>
          </a:p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u="sng" dirty="0"/>
              <a:t>Semestre</a:t>
            </a:r>
            <a:r>
              <a:rPr lang="fr-FR" sz="2000" b="1" dirty="0"/>
              <a:t> passé en séjour académique à l'étranger</a:t>
            </a:r>
          </a:p>
          <a:p>
            <a:pPr lvl="0"/>
            <a:r>
              <a:rPr lang="fr-FR" sz="2000" dirty="0"/>
              <a:t>Inscription ingénieur ENSIIE + Inscription dans l’établissement 	partenaire</a:t>
            </a:r>
          </a:p>
          <a:p>
            <a:pPr lvl="0"/>
            <a:endParaRPr lang="fr-FR" sz="2000" dirty="0"/>
          </a:p>
          <a:p>
            <a:pPr marL="457200" lvl="0" indent="-4572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Semestre ou année complémentaire à l’étranger</a:t>
            </a:r>
          </a:p>
          <a:p>
            <a:pPr lvl="0"/>
            <a:r>
              <a:rPr lang="fr-FR" sz="2000" dirty="0"/>
              <a:t>Inscription formation d'ingénieur ENSIIE à 0 €  </a:t>
            </a:r>
            <a:endParaRPr lang="fr-FR" sz="2000" dirty="0" smtClean="0"/>
          </a:p>
          <a:p>
            <a:pPr lvl="0"/>
            <a:r>
              <a:rPr lang="fr-FR" sz="2000" dirty="0" smtClean="0"/>
              <a:t>                                          +</a:t>
            </a:r>
            <a:endParaRPr lang="fr-FR" sz="2000" dirty="0"/>
          </a:p>
          <a:p>
            <a:pPr lvl="0"/>
            <a:r>
              <a:rPr lang="fr-FR" sz="2000" dirty="0" smtClean="0"/>
              <a:t>Inscription </a:t>
            </a:r>
            <a:r>
              <a:rPr lang="fr-FR" sz="2000" dirty="0"/>
              <a:t>dans l’établissement partenaire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9507794" y="7089058"/>
            <a:ext cx="4916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600" dirty="0" smtClean="0"/>
              <a:t>8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024787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8E8DBF0A-94A6-40A7-93E2-9018D1FAA4AC}"/>
              </a:ext>
            </a:extLst>
          </p:cNvPr>
          <p:cNvSpPr txBox="1">
            <a:spLocks noGrp="1"/>
          </p:cNvSpPr>
          <p:nvPr/>
        </p:nvSpPr>
        <p:spPr>
          <a:xfrm>
            <a:off x="2355120" y="6784086"/>
            <a:ext cx="633600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srgbClr val="FFFFE6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FB3DCC2-783B-4CB0-AD39-DF9D5A375CF9}"/>
              </a:ext>
            </a:extLst>
          </p:cNvPr>
          <p:cNvSpPr txBox="1">
            <a:spLocks noGrp="1"/>
          </p:cNvSpPr>
          <p:nvPr/>
        </p:nvSpPr>
        <p:spPr>
          <a:xfrm>
            <a:off x="8784000" y="6998399"/>
            <a:ext cx="1124280" cy="561600"/>
          </a:xfrm>
          <a:prstGeom prst="rect">
            <a:avLst/>
          </a:prstGeom>
          <a:noFill/>
          <a:ln/>
        </p:spPr>
        <p:txBody>
          <a:bodyPr lIns="0" tIns="0" rIns="0" bIns="0" anchor="ctr" anchorCtr="0">
            <a:noAutofit/>
          </a:bodyPr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98332B-D778-4CF8-A400-4C5241B99293}" type="slidenum">
              <a:rPr kumimoji="0" lang="fr-FR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PT Sans" pitchFamily="34"/>
                <a:ea typeface="Arial Unicode MS" pitchFamily="2"/>
                <a:cs typeface="Tahoma" pitchFamily="2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T Sans" pitchFamily="34"/>
              <a:ea typeface="Arial Unicode MS" pitchFamily="2"/>
              <a:cs typeface="Tahoma" pitchFamily="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E5B250-A0A3-48C8-B71F-18D8918907D2}"/>
              </a:ext>
            </a:extLst>
          </p:cNvPr>
          <p:cNvSpPr/>
          <p:nvPr/>
        </p:nvSpPr>
        <p:spPr>
          <a:xfrm>
            <a:off x="1605220" y="656542"/>
            <a:ext cx="84754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>
                <a:solidFill>
                  <a:schemeClr val="accent2"/>
                </a:solidFill>
              </a:rPr>
              <a:t>Tarification Formation ingénieur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>
                <a:solidFill>
                  <a:schemeClr val="accent2"/>
                </a:solidFill>
              </a:rPr>
              <a:t>+</a:t>
            </a:r>
            <a:br>
              <a:rPr lang="fr-FR" sz="3200" b="1" dirty="0">
                <a:solidFill>
                  <a:schemeClr val="accent2"/>
                </a:solidFill>
              </a:rPr>
            </a:br>
            <a:r>
              <a:rPr lang="fr-FR" sz="3200" b="1" dirty="0" err="1">
                <a:solidFill>
                  <a:schemeClr val="accent2"/>
                </a:solidFill>
              </a:rPr>
              <a:t>Bicursus</a:t>
            </a:r>
            <a:r>
              <a:rPr lang="fr-FR" sz="3200" b="1" dirty="0">
                <a:solidFill>
                  <a:schemeClr val="accent2"/>
                </a:solidFill>
              </a:rPr>
              <a:t> Master 2 Paris-Saclay (</a:t>
            </a:r>
            <a:r>
              <a:rPr lang="fr-FR" sz="2400" b="1" dirty="0">
                <a:solidFill>
                  <a:schemeClr val="accent2"/>
                </a:solidFill>
              </a:rPr>
              <a:t>ENSIIE coopérateur</a:t>
            </a:r>
            <a:r>
              <a:rPr lang="fr-FR" sz="3200" b="1" dirty="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7C4CDC-D50C-4649-8298-E73C68AB154F}"/>
              </a:ext>
            </a:extLst>
          </p:cNvPr>
          <p:cNvSpPr/>
          <p:nvPr/>
        </p:nvSpPr>
        <p:spPr>
          <a:xfrm>
            <a:off x="2355120" y="3086741"/>
            <a:ext cx="73873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Inscription formation d'ingénieur ENSIIE à taux plein</a:t>
            </a:r>
          </a:p>
          <a:p>
            <a:pPr lvl="0" algn="ctr">
              <a:buNone/>
            </a:pPr>
            <a:r>
              <a:rPr lang="fr-FR" sz="2000" dirty="0"/>
              <a:t>+</a:t>
            </a:r>
          </a:p>
          <a:p>
            <a:pPr marL="342900" lvl="0" indent="-34290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Inscription Master 2 à taux réduit (159 €)</a:t>
            </a:r>
          </a:p>
          <a:p>
            <a:pPr lvl="0">
              <a:buNone/>
            </a:pPr>
            <a:r>
              <a:rPr lang="fr-FR" sz="2000" dirty="0"/>
              <a:t>(ATTENTION : l’établissement auprès duquel procéder à l’inscription administrative est précisé dans le mél d’admission au master)</a:t>
            </a:r>
          </a:p>
          <a:p>
            <a:pPr lvl="0">
              <a:buNone/>
            </a:pPr>
            <a:endParaRPr lang="fr-FR" sz="2000" dirty="0"/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fr-FR" sz="2000" b="1" dirty="0"/>
              <a:t>Masters concernés :</a:t>
            </a:r>
          </a:p>
          <a:p>
            <a:pPr lvl="0">
              <a:buNone/>
            </a:pPr>
            <a:r>
              <a:rPr lang="fr-FR" sz="2000" b="1" dirty="0"/>
              <a:t>M2IF/MPRO/AIC/CILS/</a:t>
            </a:r>
            <a:r>
              <a:rPr lang="fr-FR" sz="2000" b="1" dirty="0" err="1"/>
              <a:t>DataScale</a:t>
            </a:r>
            <a:r>
              <a:rPr lang="fr-FR" sz="2000" b="1" dirty="0"/>
              <a:t>/TRIED/RVSI/FIIL</a:t>
            </a:r>
          </a:p>
        </p:txBody>
      </p:sp>
    </p:spTree>
    <p:extLst>
      <p:ext uri="{BB962C8B-B14F-4D97-AF65-F5344CB8AC3E}">
        <p14:creationId xmlns:p14="http://schemas.microsoft.com/office/powerpoint/2010/main" val="545140296"/>
      </p:ext>
    </p:extLst>
  </p:cSld>
  <p:clrMapOvr>
    <a:masterClrMapping/>
  </p:clrMapOvr>
</p:sld>
</file>

<file path=ppt/theme/theme1.xml><?xml version="1.0" encoding="utf-8"?>
<a:theme xmlns:a="http://schemas.openxmlformats.org/drawingml/2006/main" name="ENSIIE Sec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26064</TotalTime>
  <Words>590</Words>
  <Application>Microsoft Office PowerPoint</Application>
  <PresentationFormat>Personnalisé</PresentationFormat>
  <Paragraphs>162</Paragraphs>
  <Slides>16</Slides>
  <Notes>14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7" baseType="lpstr">
      <vt:lpstr>SimSun-ExtB</vt:lpstr>
      <vt:lpstr>Arial</vt:lpstr>
      <vt:lpstr>Arial Unicode MS</vt:lpstr>
      <vt:lpstr>Calibri</vt:lpstr>
      <vt:lpstr>Liberation Sans</vt:lpstr>
      <vt:lpstr>PT Sans</vt:lpstr>
      <vt:lpstr>Symbol</vt:lpstr>
      <vt:lpstr>Tahoma</vt:lpstr>
      <vt:lpstr>Times New Roman</vt:lpstr>
      <vt:lpstr>Wingdings</vt:lpstr>
      <vt:lpstr>ENSIIE Section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ksalhab</dc:creator>
  <cp:lastModifiedBy>nfrancois</cp:lastModifiedBy>
  <cp:revision>156</cp:revision>
  <cp:lastPrinted>2020-07-06T07:46:17Z</cp:lastPrinted>
  <dcterms:created xsi:type="dcterms:W3CDTF">2012-11-19T14:15:27Z</dcterms:created>
  <dcterms:modified xsi:type="dcterms:W3CDTF">2021-07-05T15:10:24Z</dcterms:modified>
</cp:coreProperties>
</file>